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9753600" cx="13004800"/>
  <p:notesSz cx="6858000" cy="9144000"/>
  <p:embeddedFontLst>
    <p:embeddedFont>
      <p:font typeface="Helvetica Neue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g89v8132RBROhFm7Clm04yD0Uz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HelveticaNeue-regular.fntdata"/><Relationship Id="rId21" Type="http://schemas.openxmlformats.org/officeDocument/2006/relationships/slide" Target="slides/slide17.xml"/><Relationship Id="rId24" Type="http://schemas.openxmlformats.org/officeDocument/2006/relationships/font" Target="fonts/HelveticaNeue-italic.fntdata"/><Relationship Id="rId23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083a7fa2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g6083a7fa2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 &amp; サブタイトル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写真">
  <p:cSld name="写真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/>
          <p:nvPr>
            <p:ph idx="2" type="pic"/>
          </p:nvPr>
        </p:nvSpPr>
        <p:spPr>
          <a:xfrm>
            <a:off x="0" y="0"/>
            <a:ext cx="13004800" cy="9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7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>
  <p:cSld name="空白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（中央）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画像（縦長）">
  <p:cSld name="画像（縦長）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/>
          <p:nvPr>
            <p:ph idx="2" type="pic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（上）">
  <p:cSld name="タイトル（上）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 &amp; 箇条書き">
  <p:cSld name="タイトル &amp; 箇条書き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、箇条書き、画像">
  <p:cSld name="タイトル、箇条書き、画像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/>
          <p:nvPr>
            <p:ph idx="2" type="pic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1pPr>
            <a:lvl2pPr indent="-36195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2pPr>
            <a:lvl3pPr indent="-36195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3pPr>
            <a:lvl4pPr indent="-36195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4pPr>
            <a:lvl5pPr indent="-36195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800"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箇条書き">
  <p:cSld name="箇条書き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画像（3 点）">
  <p:cSld name="画像（3 点）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5"/>
          <p:cNvSpPr/>
          <p:nvPr>
            <p:ph idx="2" type="pic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25"/>
          <p:cNvSpPr/>
          <p:nvPr>
            <p:ph idx="3" type="pic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25"/>
          <p:cNvSpPr/>
          <p:nvPr>
            <p:ph idx="4" type="pic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25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引用">
  <p:cSld name="引用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3" name="Google Shape;43;p26"/>
          <p:cNvSpPr txBox="1"/>
          <p:nvPr>
            <p:ph idx="2" type="body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  <a:defRPr sz="3800"/>
            </a:lvl1pPr>
            <a:lvl2pPr indent="-314325" lvl="1" marL="914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  <a:defRPr b="0" i="0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00050" lvl="0" marL="457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0050" lvl="1" marL="914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0050" lvl="6" marL="32004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0050" lvl="7" marL="36576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0050" lvl="8" marL="4114800" marR="0" rtl="0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•"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6.png"/><Relationship Id="rId13" Type="http://schemas.openxmlformats.org/officeDocument/2006/relationships/image" Target="../media/image21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3.png"/><Relationship Id="rId15" Type="http://schemas.openxmlformats.org/officeDocument/2006/relationships/image" Target="../media/image19.png"/><Relationship Id="rId14" Type="http://schemas.openxmlformats.org/officeDocument/2006/relationships/image" Target="../media/image9.jpg"/><Relationship Id="rId17" Type="http://schemas.openxmlformats.org/officeDocument/2006/relationships/image" Target="../media/image18.png"/><Relationship Id="rId16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18" Type="http://schemas.openxmlformats.org/officeDocument/2006/relationships/image" Target="../media/image37.png"/><Relationship Id="rId7" Type="http://schemas.openxmlformats.org/officeDocument/2006/relationships/image" Target="../media/image16.png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29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36.png"/><Relationship Id="rId8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23.jpg"/><Relationship Id="rId8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jp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9.jpg"/><Relationship Id="rId9" Type="http://schemas.openxmlformats.org/officeDocument/2006/relationships/image" Target="../media/image38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18.png"/><Relationship Id="rId8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7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1580205" y="2948067"/>
            <a:ext cx="9844500" cy="3857400"/>
          </a:xfrm>
          <a:prstGeom prst="rect">
            <a:avLst/>
          </a:prstGeom>
          <a:solidFill>
            <a:schemeClr val="lt1">
              <a:alpha val="20000"/>
            </a:schemeClr>
          </a:solidFill>
          <a:ln cap="flat" cmpd="sng" w="127000">
            <a:solidFill>
              <a:schemeClr val="lt1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428625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Meiryo"/>
              <a:buNone/>
            </a:pPr>
            <a:r>
              <a:rPr b="1" i="0" lang="ja-JP" sz="88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IT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iryo"/>
              <a:buNone/>
            </a:pPr>
            <a:r>
              <a:rPr b="1" i="0" lang="ja-JP" sz="36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インフォメーションテクノロジーについて</a:t>
            </a:r>
            <a:endParaRPr b="1" i="0" sz="36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Meiryo"/>
              <a:buNone/>
            </a:pPr>
            <a:r>
              <a:rPr b="1" i="0" lang="ja-JP" sz="4000" u="none" cap="none" strike="noStrik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rPr>
              <a:t>　</a:t>
            </a:r>
            <a:endParaRPr b="1" i="0" sz="40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55" name="Google Shape;55;p1"/>
          <p:cNvSpPr txBox="1"/>
          <p:nvPr/>
        </p:nvSpPr>
        <p:spPr>
          <a:xfrm>
            <a:off x="-333431" y="5284565"/>
            <a:ext cx="102657" cy="65659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9"/>
          <p:cNvSpPr/>
          <p:nvPr/>
        </p:nvSpPr>
        <p:spPr>
          <a:xfrm>
            <a:off x="472398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9"/>
          <p:cNvSpPr txBox="1"/>
          <p:nvPr/>
        </p:nvSpPr>
        <p:spPr>
          <a:xfrm>
            <a:off x="3238451" y="583844"/>
            <a:ext cx="6192000" cy="1764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「IT業界」の4分野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6" name="Google Shape;146;p9"/>
          <p:cNvSpPr/>
          <p:nvPr/>
        </p:nvSpPr>
        <p:spPr>
          <a:xfrm>
            <a:off x="3254176" y="863156"/>
            <a:ext cx="6496449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9"/>
          <p:cNvSpPr txBox="1"/>
          <p:nvPr/>
        </p:nvSpPr>
        <p:spPr>
          <a:xfrm>
            <a:off x="6220472" y="615448"/>
            <a:ext cx="563852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2</a:t>
            </a:r>
            <a:endParaRPr b="1" i="0" sz="20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8" name="Google Shape;148;p9"/>
          <p:cNvSpPr/>
          <p:nvPr/>
        </p:nvSpPr>
        <p:spPr>
          <a:xfrm>
            <a:off x="1171641" y="2409957"/>
            <a:ext cx="4870579" cy="3023119"/>
          </a:xfrm>
          <a:prstGeom prst="roundRect">
            <a:avLst>
              <a:gd fmla="val 16667" name="adj"/>
            </a:avLst>
          </a:prstGeom>
          <a:noFill/>
          <a:ln cap="flat" cmpd="sng" w="508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9"/>
          <p:cNvSpPr/>
          <p:nvPr/>
        </p:nvSpPr>
        <p:spPr>
          <a:xfrm>
            <a:off x="6944633" y="2409956"/>
            <a:ext cx="4870579" cy="3023119"/>
          </a:xfrm>
          <a:prstGeom prst="roundRect">
            <a:avLst>
              <a:gd fmla="val 16667" name="adj"/>
            </a:avLst>
          </a:prstGeom>
          <a:noFill/>
          <a:ln cap="flat" cmpd="sng" w="508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9"/>
          <p:cNvSpPr/>
          <p:nvPr/>
        </p:nvSpPr>
        <p:spPr>
          <a:xfrm>
            <a:off x="6944632" y="5838348"/>
            <a:ext cx="4870579" cy="3023119"/>
          </a:xfrm>
          <a:prstGeom prst="roundRect">
            <a:avLst>
              <a:gd fmla="val 16667" name="adj"/>
            </a:avLst>
          </a:prstGeom>
          <a:noFill/>
          <a:ln cap="flat" cmpd="sng" w="508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"/>
          <p:cNvSpPr/>
          <p:nvPr/>
        </p:nvSpPr>
        <p:spPr>
          <a:xfrm>
            <a:off x="1171641" y="5838348"/>
            <a:ext cx="4870579" cy="3023119"/>
          </a:xfrm>
          <a:prstGeom prst="roundRect">
            <a:avLst>
              <a:gd fmla="val 16667" name="adj"/>
            </a:avLst>
          </a:prstGeom>
          <a:noFill/>
          <a:ln cap="flat" cmpd="sng" w="508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9"/>
          <p:cNvSpPr txBox="1"/>
          <p:nvPr/>
        </p:nvSpPr>
        <p:spPr>
          <a:xfrm>
            <a:off x="2382925" y="2188137"/>
            <a:ext cx="24480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eiryo"/>
              <a:buNone/>
            </a:pPr>
            <a:r>
              <a:rPr b="1" i="0" lang="ja-JP" sz="28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ハードウェア</a:t>
            </a:r>
            <a:endParaRPr b="1" i="0" sz="28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8155921" y="2182123"/>
            <a:ext cx="2448000" cy="5334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eiryo"/>
              <a:buNone/>
            </a:pPr>
            <a:r>
              <a:rPr b="1" i="0" lang="ja-JP" sz="28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ソフトウェア</a:t>
            </a:r>
            <a:endParaRPr b="1" i="0" sz="28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4" name="Google Shape;154;p9"/>
          <p:cNvSpPr txBox="1"/>
          <p:nvPr/>
        </p:nvSpPr>
        <p:spPr>
          <a:xfrm>
            <a:off x="2100625" y="5595425"/>
            <a:ext cx="30126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eiryo"/>
              <a:buNone/>
            </a:pPr>
            <a:r>
              <a:rPr b="1" lang="ja-JP" sz="2800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情報処理サービス</a:t>
            </a:r>
            <a:endParaRPr b="1" i="0" sz="28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8155921" y="5633136"/>
            <a:ext cx="2448000" cy="5334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eiryo"/>
              <a:buNone/>
            </a:pPr>
            <a:r>
              <a:rPr b="1" i="0" lang="ja-JP" sz="28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WEB</a:t>
            </a:r>
            <a:endParaRPr b="1" i="0" sz="28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155" y="3921758"/>
            <a:ext cx="1072514" cy="107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7020" y="3905038"/>
            <a:ext cx="865849" cy="106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02750" y="2966507"/>
            <a:ext cx="2085387" cy="8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4752" y="3153041"/>
            <a:ext cx="1833321" cy="32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9949" y="4645832"/>
            <a:ext cx="3101004" cy="44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73566" y="2756608"/>
            <a:ext cx="3012710" cy="64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69283" y="3448476"/>
            <a:ext cx="3211670" cy="101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68827" y="7612585"/>
            <a:ext cx="2347870" cy="97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682453" y="6231662"/>
            <a:ext cx="2057693" cy="102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54019" y="7940851"/>
            <a:ext cx="2196876" cy="35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9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424687" y="6222421"/>
            <a:ext cx="1820026" cy="75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9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724767" y="6229015"/>
            <a:ext cx="1758308" cy="66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9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750626" y="7241253"/>
            <a:ext cx="1732450" cy="38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9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491080" y="7187383"/>
            <a:ext cx="1758322" cy="41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9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438857" y="7953808"/>
            <a:ext cx="3044218" cy="51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9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7491080" y="7922396"/>
            <a:ext cx="615641" cy="616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"/>
          <p:cNvSpPr/>
          <p:nvPr/>
        </p:nvSpPr>
        <p:spPr>
          <a:xfrm>
            <a:off x="472398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>
            <a:off x="3238451" y="583844"/>
            <a:ext cx="6192000" cy="1764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「IT業界」の4分野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8" name="Google Shape;178;p10"/>
          <p:cNvSpPr/>
          <p:nvPr/>
        </p:nvSpPr>
        <p:spPr>
          <a:xfrm>
            <a:off x="3254176" y="863156"/>
            <a:ext cx="6496449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0"/>
          <p:cNvSpPr txBox="1"/>
          <p:nvPr/>
        </p:nvSpPr>
        <p:spPr>
          <a:xfrm>
            <a:off x="6220472" y="615448"/>
            <a:ext cx="563852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2</a:t>
            </a:r>
            <a:endParaRPr b="1" i="0" sz="20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0" name="Google Shape;180;p10"/>
          <p:cNvSpPr/>
          <p:nvPr/>
        </p:nvSpPr>
        <p:spPr>
          <a:xfrm>
            <a:off x="1171641" y="2409957"/>
            <a:ext cx="4870579" cy="3023119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FFFFFF"/>
              </a:solidFill>
            </a:endParaRPr>
          </a:p>
        </p:txBody>
      </p:sp>
      <p:sp>
        <p:nvSpPr>
          <p:cNvPr id="181" name="Google Shape;181;p10"/>
          <p:cNvSpPr txBox="1"/>
          <p:nvPr/>
        </p:nvSpPr>
        <p:spPr>
          <a:xfrm>
            <a:off x="2378750" y="2182124"/>
            <a:ext cx="2448000" cy="5334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eiryo"/>
              <a:buNone/>
            </a:pPr>
            <a:r>
              <a:rPr b="1" i="0" lang="ja-JP" sz="28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ハードウェア</a:t>
            </a:r>
            <a:endParaRPr b="1" i="0" sz="28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82" name="Google Shape;18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5155" y="3921758"/>
            <a:ext cx="1072514" cy="107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7020" y="3905038"/>
            <a:ext cx="865849" cy="1062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7453" y="2970308"/>
            <a:ext cx="2085387" cy="8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04752" y="3153041"/>
            <a:ext cx="1833321" cy="32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55734" y="2583256"/>
            <a:ext cx="4043083" cy="267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55734" y="5809643"/>
            <a:ext cx="5015586" cy="292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67746" y="5862653"/>
            <a:ext cx="5015586" cy="282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/>
          <p:nvPr/>
        </p:nvSpPr>
        <p:spPr>
          <a:xfrm>
            <a:off x="472398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1"/>
          <p:cNvSpPr txBox="1"/>
          <p:nvPr/>
        </p:nvSpPr>
        <p:spPr>
          <a:xfrm>
            <a:off x="3238451" y="583844"/>
            <a:ext cx="6192000" cy="1764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「IT業界」の4分野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3254176" y="863156"/>
            <a:ext cx="6496449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1"/>
          <p:cNvSpPr txBox="1"/>
          <p:nvPr/>
        </p:nvSpPr>
        <p:spPr>
          <a:xfrm>
            <a:off x="6220472" y="615448"/>
            <a:ext cx="563852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2</a:t>
            </a:r>
            <a:endParaRPr b="1" i="0" sz="20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7" name="Google Shape;197;p11"/>
          <p:cNvSpPr/>
          <p:nvPr/>
        </p:nvSpPr>
        <p:spPr>
          <a:xfrm>
            <a:off x="6944633" y="2409956"/>
            <a:ext cx="4870579" cy="302311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8155921" y="2182123"/>
            <a:ext cx="2448000" cy="5334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eiryo"/>
              <a:buNone/>
            </a:pPr>
            <a:r>
              <a:rPr b="1" i="0" lang="ja-JP" sz="28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ソフトウェア</a:t>
            </a:r>
            <a:endParaRPr b="1" i="0" sz="28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99" name="Google Shape;19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9949" y="4645832"/>
            <a:ext cx="3101004" cy="440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3566" y="2756608"/>
            <a:ext cx="3012710" cy="64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9283" y="3448476"/>
            <a:ext cx="3211670" cy="101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1641" y="2680583"/>
            <a:ext cx="4938733" cy="2503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99882" y="5809643"/>
            <a:ext cx="2927289" cy="292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17881" y="6094812"/>
            <a:ext cx="4902591" cy="2495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2"/>
          <p:cNvSpPr/>
          <p:nvPr/>
        </p:nvSpPr>
        <p:spPr>
          <a:xfrm>
            <a:off x="472398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3238451" y="583844"/>
            <a:ext cx="6192000" cy="1764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「IT業界」の4分野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1" name="Google Shape;211;p12"/>
          <p:cNvSpPr/>
          <p:nvPr/>
        </p:nvSpPr>
        <p:spPr>
          <a:xfrm>
            <a:off x="3254176" y="863156"/>
            <a:ext cx="6496449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2"/>
          <p:cNvSpPr txBox="1"/>
          <p:nvPr/>
        </p:nvSpPr>
        <p:spPr>
          <a:xfrm>
            <a:off x="6220472" y="615448"/>
            <a:ext cx="563852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2</a:t>
            </a:r>
            <a:endParaRPr b="1" i="0" sz="20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3" name="Google Shape;213;p12"/>
          <p:cNvSpPr/>
          <p:nvPr/>
        </p:nvSpPr>
        <p:spPr>
          <a:xfrm>
            <a:off x="1171641" y="5838348"/>
            <a:ext cx="4870579" cy="3023119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2"/>
          <p:cNvSpPr txBox="1"/>
          <p:nvPr/>
        </p:nvSpPr>
        <p:spPr>
          <a:xfrm>
            <a:off x="2122078" y="5567300"/>
            <a:ext cx="2969700" cy="53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eiryo"/>
              <a:buNone/>
            </a:pPr>
            <a:r>
              <a:rPr b="1" lang="ja-JP" sz="2800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情報処理サービス</a:t>
            </a:r>
            <a:endParaRPr b="1" i="0" sz="28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15" name="Google Shape;21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827" y="7612585"/>
            <a:ext cx="2347870" cy="97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2453" y="6231662"/>
            <a:ext cx="2057693" cy="102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4019" y="7940851"/>
            <a:ext cx="2196876" cy="35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3909" y="2249676"/>
            <a:ext cx="5611303" cy="368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9961" y="2254834"/>
            <a:ext cx="4064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53032" y="6381667"/>
            <a:ext cx="3938938" cy="2461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"/>
          <p:cNvSpPr/>
          <p:nvPr/>
        </p:nvSpPr>
        <p:spPr>
          <a:xfrm>
            <a:off x="472398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3"/>
          <p:cNvSpPr txBox="1"/>
          <p:nvPr/>
        </p:nvSpPr>
        <p:spPr>
          <a:xfrm>
            <a:off x="3238451" y="583844"/>
            <a:ext cx="6192000" cy="1764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「IT業界」の4分野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7" name="Google Shape;227;p13"/>
          <p:cNvSpPr/>
          <p:nvPr/>
        </p:nvSpPr>
        <p:spPr>
          <a:xfrm>
            <a:off x="3254176" y="863156"/>
            <a:ext cx="6496449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6220472" y="615448"/>
            <a:ext cx="563852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2</a:t>
            </a:r>
            <a:endParaRPr b="1" i="0" sz="20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6944632" y="5829023"/>
            <a:ext cx="4870500" cy="3023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3"/>
          <p:cNvSpPr txBox="1"/>
          <p:nvPr/>
        </p:nvSpPr>
        <p:spPr>
          <a:xfrm>
            <a:off x="8155921" y="5633136"/>
            <a:ext cx="2448000" cy="5334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eiryo"/>
              <a:buNone/>
            </a:pPr>
            <a:r>
              <a:rPr b="1" i="0" lang="ja-JP" sz="28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WEB</a:t>
            </a:r>
            <a:endParaRPr b="1" i="0" sz="28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31" name="Google Shape;23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4687" y="6222421"/>
            <a:ext cx="1820026" cy="75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24767" y="6229015"/>
            <a:ext cx="1758308" cy="66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50626" y="7241253"/>
            <a:ext cx="1732450" cy="38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91080" y="7187383"/>
            <a:ext cx="1758322" cy="41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38857" y="7953808"/>
            <a:ext cx="3044218" cy="51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91080" y="7922396"/>
            <a:ext cx="615641" cy="61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4632" y="2281679"/>
            <a:ext cx="4870579" cy="2953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79252" y="6845933"/>
            <a:ext cx="5264155" cy="200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290712" y="2227500"/>
            <a:ext cx="5041225" cy="433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/>
          <p:nvPr/>
        </p:nvSpPr>
        <p:spPr>
          <a:xfrm>
            <a:off x="472399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4"/>
          <p:cNvSpPr txBox="1"/>
          <p:nvPr/>
        </p:nvSpPr>
        <p:spPr>
          <a:xfrm>
            <a:off x="3145146" y="583844"/>
            <a:ext cx="6408000" cy="1764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「IT業界」の登竜門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6" name="Google Shape;246;p14"/>
          <p:cNvSpPr/>
          <p:nvPr/>
        </p:nvSpPr>
        <p:spPr>
          <a:xfrm>
            <a:off x="3172400" y="863156"/>
            <a:ext cx="6660000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4"/>
          <p:cNvSpPr txBox="1"/>
          <p:nvPr/>
        </p:nvSpPr>
        <p:spPr>
          <a:xfrm>
            <a:off x="6220472" y="615448"/>
            <a:ext cx="563852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3</a:t>
            </a:r>
            <a:endParaRPr b="1" i="0" sz="20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8" name="Google Shape;248;p14"/>
          <p:cNvSpPr txBox="1"/>
          <p:nvPr/>
        </p:nvSpPr>
        <p:spPr>
          <a:xfrm>
            <a:off x="1171641" y="3902174"/>
            <a:ext cx="10661515" cy="194925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3200"/>
              <a:buFont typeface="Meiryo"/>
              <a:buNone/>
            </a:pPr>
            <a:r>
              <a:rPr b="1" i="0" lang="ja-JP" sz="32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IT業界に飛び込むために</a:t>
            </a:r>
            <a:endParaRPr b="1" i="0" sz="32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3200"/>
              <a:buFont typeface="Meiryo"/>
              <a:buNone/>
            </a:pPr>
            <a:r>
              <a:rPr b="1" i="0" lang="ja-JP" sz="3200" u="sng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何から</a:t>
            </a:r>
            <a:r>
              <a:rPr b="1" lang="ja-JP" sz="3200" u="sng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始める</a:t>
            </a:r>
            <a:r>
              <a:rPr b="1" i="0" lang="ja-JP" sz="3200" u="sng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のがいいのか</a:t>
            </a:r>
            <a:endParaRPr b="1" i="0" sz="3200" u="sng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sng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Meiryo"/>
              <a:buNone/>
            </a:pPr>
            <a:r>
              <a:rPr b="1" i="0" lang="ja-JP" sz="2800" u="sng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On</a:t>
            </a:r>
            <a:r>
              <a:rPr b="1" i="0" lang="ja-JP" sz="2400" u="sng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 your mark..</a:t>
            </a:r>
            <a:endParaRPr b="0" i="0" sz="2800" u="sng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5"/>
          <p:cNvSpPr/>
          <p:nvPr/>
        </p:nvSpPr>
        <p:spPr>
          <a:xfrm>
            <a:off x="451641" y="466789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5"/>
          <p:cNvSpPr txBox="1"/>
          <p:nvPr/>
        </p:nvSpPr>
        <p:spPr>
          <a:xfrm>
            <a:off x="3145146" y="583844"/>
            <a:ext cx="6408000" cy="1764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「IT業界」の登竜門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5" name="Google Shape;255;p15"/>
          <p:cNvSpPr/>
          <p:nvPr/>
        </p:nvSpPr>
        <p:spPr>
          <a:xfrm>
            <a:off x="3172400" y="863156"/>
            <a:ext cx="6660000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15"/>
          <p:cNvSpPr txBox="1"/>
          <p:nvPr/>
        </p:nvSpPr>
        <p:spPr>
          <a:xfrm>
            <a:off x="6220472" y="615448"/>
            <a:ext cx="563852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3</a:t>
            </a:r>
            <a:endParaRPr b="1" i="0" sz="20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7" name="Google Shape;257;p15"/>
          <p:cNvSpPr txBox="1"/>
          <p:nvPr/>
        </p:nvSpPr>
        <p:spPr>
          <a:xfrm>
            <a:off x="1178977" y="2316424"/>
            <a:ext cx="10647000" cy="13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3200"/>
              <a:buFont typeface="Meiryo"/>
              <a:buNone/>
            </a:pPr>
            <a:r>
              <a:rPr b="1" i="0" lang="ja-JP" sz="32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勉強＆仕事をする上でWEBからスタートするのが○</a:t>
            </a:r>
            <a:endParaRPr b="1" i="0" sz="32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0" i="0" lang="ja-JP" sz="24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ハード･ソフト･</a:t>
            </a:r>
            <a:r>
              <a:rPr lang="ja-JP" sz="2400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情報処理サービス</a:t>
            </a:r>
            <a:r>
              <a:rPr b="0" i="0" lang="ja-JP" sz="24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は...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1" i="0" lang="ja-JP" sz="2400" u="sng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エンドユーザーから遠い･初心者の学習には複雑</a:t>
            </a:r>
            <a:endParaRPr b="1" i="0" sz="2400" u="sng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1196350" y="3782378"/>
            <a:ext cx="10646400" cy="3441600"/>
          </a:xfrm>
          <a:prstGeom prst="rect">
            <a:avLst/>
          </a:prstGeom>
          <a:noFill/>
          <a:ln cap="flat" cmpd="sng" w="254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0" i="0" lang="ja-JP" sz="2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iPhoneの新作が出ても</a:t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0" i="0" lang="ja-JP" sz="2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すぐに買い換えられない..</a:t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1800"/>
              <a:buFont typeface="Meiryo"/>
              <a:buNone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理由：金銭的問題</a:t>
            </a:r>
            <a:r>
              <a:rPr lang="ja-JP" sz="1800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＞</a:t>
            </a: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在庫の問題 etc.</a:t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1" i="0" lang="ja-JP" sz="2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WEBサービス WEBアプリなら</a:t>
            </a:r>
            <a:endParaRPr b="1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1" i="0" lang="ja-JP" sz="2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簡単に配布＆入手できる</a:t>
            </a:r>
            <a:endParaRPr b="1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59" name="Google Shape;259;p15"/>
          <p:cNvSpPr txBox="1"/>
          <p:nvPr/>
        </p:nvSpPr>
        <p:spPr>
          <a:xfrm>
            <a:off x="5071603" y="4023399"/>
            <a:ext cx="2555100" cy="4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i="0" lang="ja-JP" sz="24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たとえば</a:t>
            </a:r>
            <a:endParaRPr b="1" i="0" sz="24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0" name="Google Shape;260;p15"/>
          <p:cNvSpPr txBox="1"/>
          <p:nvPr/>
        </p:nvSpPr>
        <p:spPr>
          <a:xfrm>
            <a:off x="1159788" y="7269398"/>
            <a:ext cx="10643700" cy="96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i="0" lang="ja-JP" sz="24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WEBはエンドユーザーに一番近く 世界中の人に反映させることができる</a:t>
            </a:r>
            <a:endParaRPr b="1" i="0" sz="24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Meiryo"/>
              <a:buNone/>
            </a:pPr>
            <a:r>
              <a:rPr b="1" i="0" lang="ja-JP" sz="3200" u="sng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イノベーションを起こしやすい業界</a:t>
            </a:r>
            <a:endParaRPr b="1" i="0" sz="2400" u="sng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grpSp>
        <p:nvGrpSpPr>
          <p:cNvPr id="261" name="Google Shape;261;p15"/>
          <p:cNvGrpSpPr/>
          <p:nvPr/>
        </p:nvGrpSpPr>
        <p:grpSpPr>
          <a:xfrm>
            <a:off x="2777198" y="8279313"/>
            <a:ext cx="7484708" cy="780001"/>
            <a:chOff x="2899473" y="8408188"/>
            <a:chExt cx="7484708" cy="780001"/>
          </a:xfrm>
        </p:grpSpPr>
        <p:pic>
          <p:nvPicPr>
            <p:cNvPr id="262" name="Google Shape;26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017921" y="8469213"/>
              <a:ext cx="657962" cy="657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99473" y="8464601"/>
              <a:ext cx="666070" cy="667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40341" y="8474469"/>
              <a:ext cx="647469" cy="647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335638" y="8453169"/>
              <a:ext cx="690057" cy="690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73551" y="8408188"/>
              <a:ext cx="910630" cy="780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28262" y="8464959"/>
              <a:ext cx="666515" cy="6665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247863" y="8464946"/>
              <a:ext cx="543362" cy="6665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6"/>
          <p:cNvSpPr/>
          <p:nvPr/>
        </p:nvSpPr>
        <p:spPr>
          <a:xfrm>
            <a:off x="472399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1739514" y="926143"/>
            <a:ext cx="9698700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1644039" y="999342"/>
            <a:ext cx="9698772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lang="ja-JP" sz="5400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エンジニアのキャリアアップ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6220472" y="710923"/>
            <a:ext cx="564000" cy="41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4</a:t>
            </a:r>
            <a:endParaRPr/>
          </a:p>
        </p:txBody>
      </p:sp>
      <p:sp>
        <p:nvSpPr>
          <p:cNvPr id="277" name="Google Shape;277;p16"/>
          <p:cNvSpPr/>
          <p:nvPr/>
        </p:nvSpPr>
        <p:spPr>
          <a:xfrm>
            <a:off x="1171641" y="2665564"/>
            <a:ext cx="10646384" cy="2687915"/>
          </a:xfrm>
          <a:prstGeom prst="rect">
            <a:avLst/>
          </a:prstGeom>
          <a:noFill/>
          <a:ln cap="flat" cmpd="sng" w="254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457200" lvl="0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エンジニアが不足する</a:t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日本のIT業界に貢献する</a:t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1800"/>
              <a:buFont typeface="Meiryo"/>
              <a:buNone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※若く優秀なエンジニアが必要とされている</a:t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3048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1800"/>
              <a:buFont typeface="Noto Sans Symbols"/>
              <a:buChar char="✔"/>
            </a:pPr>
            <a:r>
              <a:rPr b="1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社会人の経験を積む</a:t>
            </a:r>
            <a:endParaRPr b="1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3048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1800"/>
              <a:buFont typeface="Noto Sans Symbols"/>
              <a:buChar char="✔"/>
            </a:pPr>
            <a:r>
              <a:rPr b="1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エンジニアの経験を積む</a:t>
            </a:r>
            <a:endParaRPr b="1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304800" lvl="0" marL="342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1800"/>
              <a:buFont typeface="Noto Sans Symbols"/>
              <a:buChar char="✔"/>
            </a:pPr>
            <a:r>
              <a:rPr b="1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学んだ技術を社会で活かす</a:t>
            </a:r>
            <a:endParaRPr b="1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1192525" y="2714625"/>
            <a:ext cx="1777200" cy="41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i="0" lang="ja-JP" sz="24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ミッション</a:t>
            </a:r>
            <a:endParaRPr b="1" i="0" sz="24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9" name="Google Shape;279;p16"/>
          <p:cNvSpPr/>
          <p:nvPr/>
        </p:nvSpPr>
        <p:spPr>
          <a:xfrm>
            <a:off x="1167425" y="5592250"/>
            <a:ext cx="10646400" cy="3560100"/>
          </a:xfrm>
          <a:prstGeom prst="rect">
            <a:avLst/>
          </a:prstGeom>
          <a:noFill/>
          <a:ln cap="flat" cmpd="sng" w="254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800">
              <a:solidFill>
                <a:srgbClr val="450D02"/>
              </a:solidFill>
              <a:highlight>
                <a:schemeClr val="accent3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800">
              <a:solidFill>
                <a:srgbClr val="450D02"/>
              </a:solidFill>
              <a:highlight>
                <a:schemeClr val="accent3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800">
              <a:solidFill>
                <a:srgbClr val="450D02"/>
              </a:solidFill>
              <a:highlight>
                <a:schemeClr val="accent3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800">
              <a:solidFill>
                <a:srgbClr val="450D02"/>
              </a:solidFill>
              <a:highlight>
                <a:schemeClr val="accent3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ja-JP" sz="1800">
                <a:solidFill>
                  <a:srgbClr val="450D02"/>
                </a:solidFill>
                <a:highlight>
                  <a:schemeClr val="accent3"/>
                </a:highlight>
                <a:latin typeface="Meiryo"/>
                <a:ea typeface="Meiryo"/>
                <a:cs typeface="Meiryo"/>
                <a:sym typeface="Meiryo"/>
              </a:rPr>
              <a:t>ITスペシャリスト</a:t>
            </a:r>
            <a:endParaRPr b="1" sz="1800">
              <a:solidFill>
                <a:srgbClr val="450D02"/>
              </a:solidFill>
              <a:highlight>
                <a:schemeClr val="accent3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ja-JP" sz="1800">
                <a:solidFill>
                  <a:srgbClr val="450D02"/>
                </a:solidFill>
                <a:highlight>
                  <a:schemeClr val="accent3"/>
                </a:highlight>
                <a:latin typeface="Meiryo"/>
                <a:ea typeface="Meiryo"/>
                <a:cs typeface="Meiryo"/>
                <a:sym typeface="Meiryo"/>
              </a:rPr>
              <a:t>プロジェクトマネージャー(PM)</a:t>
            </a:r>
            <a:endParaRPr b="1" sz="1800">
              <a:solidFill>
                <a:srgbClr val="450D02"/>
              </a:solidFill>
              <a:highlight>
                <a:schemeClr val="accent3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ja-JP" sz="1800">
                <a:solidFill>
                  <a:srgbClr val="450D02"/>
                </a:solidFill>
                <a:highlight>
                  <a:schemeClr val="accent3"/>
                </a:highlight>
                <a:latin typeface="Meiryo"/>
                <a:ea typeface="Meiryo"/>
                <a:cs typeface="Meiryo"/>
                <a:sym typeface="Meiryo"/>
              </a:rPr>
              <a:t>ITコンサルタント</a:t>
            </a:r>
            <a:endParaRPr b="1" sz="1800">
              <a:solidFill>
                <a:srgbClr val="450D02"/>
              </a:solidFill>
              <a:highlight>
                <a:schemeClr val="accent3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800">
              <a:solidFill>
                <a:srgbClr val="450D02"/>
              </a:solidFill>
              <a:highlight>
                <a:schemeClr val="accent3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ja-JP" sz="1800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自分の強みや目指す未来に合わせて</a:t>
            </a:r>
            <a:endParaRPr sz="1800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ja-JP" sz="1800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多様なキャリアを築くことができる！</a:t>
            </a:r>
            <a:endParaRPr sz="1800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sz="1800">
              <a:solidFill>
                <a:srgbClr val="450D02"/>
              </a:solidFill>
              <a:highlight>
                <a:schemeClr val="accent3"/>
              </a:highlight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t/>
            </a:r>
            <a:endParaRPr b="1" i="0" sz="1800" u="sng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0" name="Google Shape;280;p16"/>
          <p:cNvSpPr txBox="1"/>
          <p:nvPr/>
        </p:nvSpPr>
        <p:spPr>
          <a:xfrm>
            <a:off x="1247750" y="5656525"/>
            <a:ext cx="2838300" cy="4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i="0" lang="ja-JP" sz="24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キャリアアップ</a:t>
            </a:r>
            <a:r>
              <a:rPr b="1" lang="ja-JP" sz="2400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(例)</a:t>
            </a:r>
            <a:endParaRPr b="1" i="0" sz="24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/>
          <p:nvPr/>
        </p:nvSpPr>
        <p:spPr>
          <a:xfrm>
            <a:off x="472399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4829243" y="999342"/>
            <a:ext cx="3346315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目次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5206400" y="863156"/>
            <a:ext cx="2592000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1171650" y="2226750"/>
            <a:ext cx="10661400" cy="6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1" lang="ja-JP" sz="1800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0. 講師プロフィール</a:t>
            </a:r>
            <a:endParaRPr b="1" sz="1800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t/>
            </a:r>
            <a:endParaRPr b="1" sz="1800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1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1.「IT業界」とは </a:t>
            </a:r>
            <a:endParaRPr b="1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1800"/>
              <a:buFont typeface="Arial"/>
              <a:buChar char="•"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ITに対するイメージ</a:t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1800"/>
              <a:buFont typeface="Arial"/>
              <a:buChar char="•"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身近なIT</a:t>
            </a:r>
            <a:endParaRPr sz="1800"/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1800"/>
              <a:buFont typeface="Arial"/>
              <a:buChar char="•"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これからのITとの関わりかた 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1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2.「IT業界」の4分野</a:t>
            </a:r>
            <a:endParaRPr b="1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1800"/>
              <a:buFont typeface="Arial"/>
              <a:buChar char="•"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各分野での具体例</a:t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（サービス / プロダクト）</a:t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1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3.「IT業界」の登竜門</a:t>
            </a:r>
            <a:endParaRPr b="1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1800"/>
              <a:buFont typeface="Arial"/>
              <a:buChar char="•"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なぜエンジニアは</a:t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　WEBから始めることが多いのか</a:t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2400"/>
              <a:buFont typeface="Meiryo"/>
              <a:buNone/>
            </a:pPr>
            <a:r>
              <a:rPr b="1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4. </a:t>
            </a:r>
            <a:r>
              <a:rPr b="1" lang="ja-JP" sz="1800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エンジニアの</a:t>
            </a:r>
            <a:r>
              <a:rPr b="1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キャリアアップ</a:t>
            </a:r>
            <a:endParaRPr b="1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1905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-3048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1800"/>
              <a:buFont typeface="Arial"/>
              <a:buChar char="•"/>
            </a:pPr>
            <a:r>
              <a:rPr b="0" i="0" lang="ja-JP" sz="18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これからのキャリアアップイメージ</a:t>
            </a:r>
            <a:endParaRPr b="0" i="0" sz="18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/>
          <p:nvPr/>
        </p:nvSpPr>
        <p:spPr>
          <a:xfrm>
            <a:off x="472399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3828381" y="999342"/>
            <a:ext cx="5054059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lang="ja-JP" sz="5400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プロフィール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70" name="Google Shape;70;p3"/>
          <p:cNvSpPr/>
          <p:nvPr/>
        </p:nvSpPr>
        <p:spPr>
          <a:xfrm>
            <a:off x="3811106" y="926143"/>
            <a:ext cx="5382600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"/>
          <p:cNvSpPr txBox="1"/>
          <p:nvPr/>
        </p:nvSpPr>
        <p:spPr>
          <a:xfrm>
            <a:off x="6220472" y="817846"/>
            <a:ext cx="5640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lang="ja-JP" sz="2000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0</a:t>
            </a:r>
            <a:endParaRPr/>
          </a:p>
        </p:txBody>
      </p:sp>
      <p:pic>
        <p:nvPicPr>
          <p:cNvPr id="72" name="Google Shape;7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575" y="3192513"/>
            <a:ext cx="5054075" cy="336856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/>
          <p:nvPr/>
        </p:nvSpPr>
        <p:spPr>
          <a:xfrm>
            <a:off x="6220475" y="2398425"/>
            <a:ext cx="6139500" cy="6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000">
                <a:solidFill>
                  <a:srgbClr val="450D02"/>
                </a:solidFill>
              </a:rPr>
              <a:t>村田 飛翼（ムラタ ツバサ）</a:t>
            </a:r>
            <a:endParaRPr b="1" sz="30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450D02"/>
                </a:solidFill>
              </a:rPr>
              <a:t>・2018年に新卒でSTAR CAREERに入社</a:t>
            </a:r>
            <a:endParaRPr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450D02"/>
                </a:solidFill>
              </a:rPr>
              <a:t>　（社会人2年目）</a:t>
            </a:r>
            <a:endParaRPr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450D02"/>
                </a:solidFill>
              </a:rPr>
              <a:t>・大学時代は商学部（文系）</a:t>
            </a:r>
            <a:endParaRPr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450D02"/>
                </a:solidFill>
              </a:rPr>
              <a:t>・プログラミングは初心者でした</a:t>
            </a:r>
            <a:endParaRPr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2400">
                <a:solidFill>
                  <a:srgbClr val="450D02"/>
                </a:solidFill>
              </a:rPr>
              <a:t>☆エンジニアを目指した理由</a:t>
            </a:r>
            <a:endParaRPr b="1"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450D02"/>
                </a:solidFill>
              </a:rPr>
              <a:t>・もともと動画を作るのが好き</a:t>
            </a:r>
            <a:endParaRPr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450D02"/>
                </a:solidFill>
              </a:rPr>
              <a:t>→細部までこだわって作り上げることは</a:t>
            </a:r>
            <a:endParaRPr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450D02"/>
                </a:solidFill>
              </a:rPr>
              <a:t>　プログラミングにも活かされている！</a:t>
            </a:r>
            <a:endParaRPr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450D02"/>
                </a:solidFill>
              </a:rPr>
              <a:t>・チームで何かを頑張ることが好き</a:t>
            </a:r>
            <a:endParaRPr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450D02"/>
                </a:solidFill>
              </a:rPr>
              <a:t>→プロジェクトは複数人で動くので、</a:t>
            </a:r>
            <a:endParaRPr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2400">
                <a:solidFill>
                  <a:srgbClr val="450D02"/>
                </a:solidFill>
              </a:rPr>
              <a:t>　チームで取り組むことができる！</a:t>
            </a:r>
            <a:endParaRPr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0D0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50D0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083a7fa28_0_0"/>
          <p:cNvSpPr/>
          <p:nvPr/>
        </p:nvSpPr>
        <p:spPr>
          <a:xfrm>
            <a:off x="472399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6083a7fa28_0_0"/>
          <p:cNvSpPr txBox="1"/>
          <p:nvPr/>
        </p:nvSpPr>
        <p:spPr>
          <a:xfrm>
            <a:off x="3828381" y="999342"/>
            <a:ext cx="5054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「IT業界」とは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0" name="Google Shape;80;g6083a7fa28_0_0"/>
          <p:cNvSpPr/>
          <p:nvPr/>
        </p:nvSpPr>
        <p:spPr>
          <a:xfrm>
            <a:off x="3811081" y="863156"/>
            <a:ext cx="5382600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6083a7fa28_0_0"/>
          <p:cNvSpPr txBox="1"/>
          <p:nvPr/>
        </p:nvSpPr>
        <p:spPr>
          <a:xfrm>
            <a:off x="1171641" y="4148395"/>
            <a:ext cx="10661400" cy="14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3200"/>
              <a:buFont typeface="Meiryo"/>
              <a:buNone/>
            </a:pPr>
            <a:r>
              <a:rPr b="1" i="0" lang="ja-JP" sz="32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ITにはどんなイメージを持っていますか？</a:t>
            </a:r>
            <a:endParaRPr b="1" i="0" sz="32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i="0" lang="ja-JP" sz="2400" u="sng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What kind of impression do you have of IT?</a:t>
            </a:r>
            <a:endParaRPr b="1" i="0" sz="2400" u="sng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2" name="Google Shape;82;g6083a7fa28_0_0"/>
          <p:cNvSpPr txBox="1"/>
          <p:nvPr/>
        </p:nvSpPr>
        <p:spPr>
          <a:xfrm>
            <a:off x="6220472" y="657971"/>
            <a:ext cx="564000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/>
          <p:nvPr/>
        </p:nvSpPr>
        <p:spPr>
          <a:xfrm>
            <a:off x="472399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"/>
          <p:cNvSpPr txBox="1"/>
          <p:nvPr/>
        </p:nvSpPr>
        <p:spPr>
          <a:xfrm>
            <a:off x="3828381" y="999342"/>
            <a:ext cx="5054059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「IT業界」とは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3811081" y="863156"/>
            <a:ext cx="5382638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6220472" y="657971"/>
            <a:ext cx="563852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1</a:t>
            </a:r>
            <a:endParaRPr/>
          </a:p>
        </p:txBody>
      </p:sp>
      <p:sp>
        <p:nvSpPr>
          <p:cNvPr id="91" name="Google Shape;91;p4"/>
          <p:cNvSpPr txBox="1"/>
          <p:nvPr/>
        </p:nvSpPr>
        <p:spPr>
          <a:xfrm>
            <a:off x="1171641" y="2639711"/>
            <a:ext cx="10661515" cy="964367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3200"/>
              <a:buFont typeface="Meiryo"/>
              <a:buNone/>
            </a:pPr>
            <a:r>
              <a:rPr b="1" i="0" lang="ja-JP" sz="32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ITに対するイメージ</a:t>
            </a:r>
            <a:endParaRPr b="1" i="0" sz="32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i="0" lang="ja-JP" sz="2400" u="sng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The general comment.</a:t>
            </a:r>
            <a:endParaRPr b="1" i="0" sz="2400" u="sng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1171641" y="4102989"/>
            <a:ext cx="5048831" cy="3564000"/>
          </a:xfrm>
          <a:prstGeom prst="rect">
            <a:avLst/>
          </a:prstGeom>
          <a:noFill/>
          <a:ln cap="flat" cmpd="sng" w="254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3" name="Google Shape;93;p4"/>
          <p:cNvSpPr txBox="1"/>
          <p:nvPr/>
        </p:nvSpPr>
        <p:spPr>
          <a:xfrm>
            <a:off x="2106675" y="3918486"/>
            <a:ext cx="3184922" cy="47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i="0" lang="ja-JP" sz="24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かっこいい</a:t>
            </a:r>
            <a:endParaRPr b="1" i="0" sz="24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6784324" y="4108308"/>
            <a:ext cx="5048832" cy="3564000"/>
          </a:xfrm>
          <a:prstGeom prst="rect">
            <a:avLst/>
          </a:prstGeom>
          <a:noFill/>
          <a:ln cap="flat" cmpd="sng" w="254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95" name="Google Shape;95;p4"/>
          <p:cNvSpPr txBox="1"/>
          <p:nvPr/>
        </p:nvSpPr>
        <p:spPr>
          <a:xfrm>
            <a:off x="7714334" y="3880105"/>
            <a:ext cx="3188813" cy="4719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i="0" lang="ja-JP" sz="24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難しそう..</a:t>
            </a:r>
            <a:endParaRPr b="1" i="0" sz="24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312" y="4424574"/>
            <a:ext cx="4685488" cy="305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1156" y="4390410"/>
            <a:ext cx="4639125" cy="30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"/>
          <p:cNvSpPr/>
          <p:nvPr/>
        </p:nvSpPr>
        <p:spPr>
          <a:xfrm>
            <a:off x="472399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3828381" y="999342"/>
            <a:ext cx="5054059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「IT業界」とは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3811081" y="863156"/>
            <a:ext cx="5382638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6220472" y="657971"/>
            <a:ext cx="563852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1</a:t>
            </a:r>
            <a:endParaRPr/>
          </a:p>
        </p:txBody>
      </p:sp>
      <p:sp>
        <p:nvSpPr>
          <p:cNvPr id="106" name="Google Shape;106;p5"/>
          <p:cNvSpPr txBox="1"/>
          <p:nvPr/>
        </p:nvSpPr>
        <p:spPr>
          <a:xfrm>
            <a:off x="1171641" y="4179173"/>
            <a:ext cx="10661515" cy="1395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3200"/>
              <a:buFont typeface="Meiryo"/>
              <a:buNone/>
            </a:pPr>
            <a:r>
              <a:rPr b="1" i="0" lang="ja-JP" sz="32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世の中の何がITで出来ているのか</a:t>
            </a:r>
            <a:endParaRPr b="1" i="0" sz="32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sng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i="0" lang="ja-JP" sz="2400" u="sng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The things made from IT.</a:t>
            </a:r>
            <a:endParaRPr b="1" i="0" sz="2400" u="sng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/>
          <p:nvPr/>
        </p:nvSpPr>
        <p:spPr>
          <a:xfrm>
            <a:off x="472399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3828381" y="999342"/>
            <a:ext cx="5054059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「IT業界」とは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3" name="Google Shape;113;p6"/>
          <p:cNvSpPr/>
          <p:nvPr/>
        </p:nvSpPr>
        <p:spPr>
          <a:xfrm>
            <a:off x="3811081" y="863156"/>
            <a:ext cx="5382638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6220472" y="657971"/>
            <a:ext cx="563852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1</a:t>
            </a:r>
            <a:endParaRPr/>
          </a:p>
        </p:txBody>
      </p:sp>
      <p:sp>
        <p:nvSpPr>
          <p:cNvPr id="115" name="Google Shape;115;p6"/>
          <p:cNvSpPr/>
          <p:nvPr/>
        </p:nvSpPr>
        <p:spPr>
          <a:xfrm>
            <a:off x="1171641" y="4102989"/>
            <a:ext cx="5048831" cy="3564000"/>
          </a:xfrm>
          <a:prstGeom prst="rect">
            <a:avLst/>
          </a:prstGeom>
          <a:noFill/>
          <a:ln cap="flat" cmpd="sng" w="254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6" name="Google Shape;116;p6"/>
          <p:cNvSpPr/>
          <p:nvPr/>
        </p:nvSpPr>
        <p:spPr>
          <a:xfrm>
            <a:off x="6784324" y="4108308"/>
            <a:ext cx="5048832" cy="3564000"/>
          </a:xfrm>
          <a:prstGeom prst="rect">
            <a:avLst/>
          </a:prstGeom>
          <a:noFill/>
          <a:ln cap="flat" cmpd="sng" w="254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7" name="Google Shape;117;p6"/>
          <p:cNvSpPr txBox="1"/>
          <p:nvPr/>
        </p:nvSpPr>
        <p:spPr>
          <a:xfrm>
            <a:off x="2826238" y="3918500"/>
            <a:ext cx="1761000" cy="4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lang="ja-JP" sz="2400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スマホ決済</a:t>
            </a:r>
            <a:endParaRPr b="1" i="0" sz="24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8" name="Google Shape;118;p6"/>
          <p:cNvSpPr txBox="1"/>
          <p:nvPr/>
        </p:nvSpPr>
        <p:spPr>
          <a:xfrm>
            <a:off x="8568800" y="3918500"/>
            <a:ext cx="1479900" cy="4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lang="ja-JP" sz="2400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自動運転</a:t>
            </a:r>
            <a:endParaRPr b="1" i="0" sz="24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19" name="Google Shape;11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538" y="4519963"/>
            <a:ext cx="4250426" cy="283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6"/>
          <p:cNvSpPr txBox="1"/>
          <p:nvPr/>
        </p:nvSpPr>
        <p:spPr>
          <a:xfrm>
            <a:off x="5703650" y="2717963"/>
            <a:ext cx="14799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-JP" sz="3200">
                <a:solidFill>
                  <a:srgbClr val="5B0F00"/>
                </a:solidFill>
              </a:rPr>
              <a:t>例えば</a:t>
            </a:r>
            <a:endParaRPr b="1" sz="3200">
              <a:solidFill>
                <a:srgbClr val="5B0F00"/>
              </a:solidFill>
            </a:endParaRPr>
          </a:p>
        </p:txBody>
      </p:sp>
      <p:pic>
        <p:nvPicPr>
          <p:cNvPr id="121" name="Google Shape;121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125" y="4519975"/>
            <a:ext cx="4971213" cy="28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/>
          <p:nvPr/>
        </p:nvSpPr>
        <p:spPr>
          <a:xfrm>
            <a:off x="472399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3828381" y="999342"/>
            <a:ext cx="5054059" cy="93358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「IT業界」とは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3811081" y="863156"/>
            <a:ext cx="5382638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6220472" y="657971"/>
            <a:ext cx="563852" cy="28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1</a:t>
            </a:r>
            <a:endParaRPr/>
          </a:p>
        </p:txBody>
      </p:sp>
      <p:sp>
        <p:nvSpPr>
          <p:cNvPr id="130" name="Google Shape;130;p7"/>
          <p:cNvSpPr txBox="1"/>
          <p:nvPr/>
        </p:nvSpPr>
        <p:spPr>
          <a:xfrm>
            <a:off x="1171641" y="3655953"/>
            <a:ext cx="10661515" cy="244169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3200"/>
              <a:buFont typeface="Meiryo"/>
              <a:buNone/>
            </a:pPr>
            <a:r>
              <a:rPr b="1" i="0" lang="ja-JP" sz="32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ITは</a:t>
            </a:r>
            <a:endParaRPr b="1" i="0" sz="32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3200"/>
              <a:buFont typeface="Meiryo"/>
              <a:buNone/>
            </a:pPr>
            <a:r>
              <a:rPr b="1" i="0" lang="ja-JP" sz="3200" u="sng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常識にとらわれず</a:t>
            </a:r>
            <a:r>
              <a:rPr b="1" i="0" lang="ja-JP" sz="32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 </a:t>
            </a:r>
            <a:r>
              <a:rPr b="1" i="0" lang="ja-JP" sz="3200" u="sng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革新を生み出せる</a:t>
            </a:r>
            <a:endParaRPr b="1" i="0" sz="3200" u="sng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sng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i="0" lang="ja-JP" sz="2400" u="sng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Smart Creative</a:t>
            </a:r>
            <a:endParaRPr b="1" i="0" sz="2400" u="sng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/>
          <p:nvPr/>
        </p:nvSpPr>
        <p:spPr>
          <a:xfrm>
            <a:off x="472399" y="466800"/>
            <a:ext cx="12060000" cy="882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3238451" y="583844"/>
            <a:ext cx="6192000" cy="1764586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5400"/>
              <a:buFont typeface="Meiryo"/>
              <a:buNone/>
            </a:pPr>
            <a:r>
              <a:rPr b="1" i="0" lang="ja-JP" sz="54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「IT業界」の4分野</a:t>
            </a:r>
            <a:endParaRPr b="1" i="0" sz="54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3254176" y="863156"/>
            <a:ext cx="6496449" cy="1080000"/>
          </a:xfrm>
          <a:prstGeom prst="rect">
            <a:avLst/>
          </a:prstGeom>
          <a:noFill/>
          <a:ln cap="flat" cmpd="sng" w="76200">
            <a:solidFill>
              <a:srgbClr val="450D02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6220472" y="615448"/>
            <a:ext cx="563852" cy="4103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Meiryo"/>
              <a:buNone/>
            </a:pPr>
            <a:r>
              <a:rPr b="1" i="0" lang="ja-JP" sz="2000" u="none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2</a:t>
            </a:r>
            <a:endParaRPr b="1" i="0" sz="2000" u="none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1171641" y="4179173"/>
            <a:ext cx="10661515" cy="139525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0D02"/>
              </a:buClr>
              <a:buSzPts val="3200"/>
              <a:buFont typeface="Meiryo"/>
              <a:buNone/>
            </a:pPr>
            <a:r>
              <a:rPr b="1" i="0" lang="ja-JP" sz="3200" u="none" cap="none" strike="noStrike">
                <a:solidFill>
                  <a:srgbClr val="450D02"/>
                </a:solidFill>
                <a:latin typeface="Meiryo"/>
                <a:ea typeface="Meiryo"/>
                <a:cs typeface="Meiryo"/>
                <a:sym typeface="Meiryo"/>
              </a:rPr>
              <a:t>知っているIT企業を思い浮かべてください💡</a:t>
            </a:r>
            <a:endParaRPr b="1" i="0" sz="3200" u="none" cap="none" strike="noStrike">
              <a:solidFill>
                <a:srgbClr val="450D02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sng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Meiryo"/>
              <a:buNone/>
            </a:pPr>
            <a:r>
              <a:rPr b="1" i="0" lang="ja-JP" sz="2400" u="sng" cap="none" strike="noStrike">
                <a:solidFill>
                  <a:schemeClr val="accent3"/>
                </a:solidFill>
                <a:latin typeface="Meiryo"/>
                <a:ea typeface="Meiryo"/>
                <a:cs typeface="Meiryo"/>
                <a:sym typeface="Meiryo"/>
              </a:rPr>
              <a:t>What do you think of “IT Company”?</a:t>
            </a:r>
            <a:endParaRPr b="1" i="0" sz="2400" u="sng" cap="none" strike="noStrike">
              <a:solidFill>
                <a:schemeClr val="accent3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